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Fira Sans Extra Condensed Medium"/>
      <p:regular r:id="rId20"/>
      <p:bold r:id="rId21"/>
      <p:italic r:id="rId22"/>
      <p:boldItalic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Squada One"/>
      <p:regular r:id="rId28"/>
    </p:embeddedFont>
    <p:embeddedFont>
      <p:font typeface="Roboto Condensed Light"/>
      <p:regular r:id="rId29"/>
      <p:bold r:id="rId30"/>
      <p:italic r:id="rId31"/>
      <p:boldItalic r:id="rId32"/>
    </p:embeddedFont>
    <p:embeddedFont>
      <p:font typeface="Exo 2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j37ivamP0oP5FxAA5fnqpps4NG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RobotoCondense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SquadaOne-regular.fntdata"/><Relationship Id="rId27" Type="http://schemas.openxmlformats.org/officeDocument/2006/relationships/font" Target="fonts/Roboto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Light-italic.fntdata"/><Relationship Id="rId30" Type="http://schemas.openxmlformats.org/officeDocument/2006/relationships/font" Target="fonts/RobotoCondensedLight-bold.fntdata"/><Relationship Id="rId11" Type="http://schemas.openxmlformats.org/officeDocument/2006/relationships/slide" Target="slides/slide7.xml"/><Relationship Id="rId33" Type="http://schemas.openxmlformats.org/officeDocument/2006/relationships/font" Target="fonts/Exo2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Exo2-italic.fntdata"/><Relationship Id="rId12" Type="http://schemas.openxmlformats.org/officeDocument/2006/relationships/slide" Target="slides/slide8.xml"/><Relationship Id="rId34" Type="http://schemas.openxmlformats.org/officeDocument/2006/relationships/font" Target="fonts/Exo2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Exo2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8294a42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d8294a42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8294a42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d8294a42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8294a420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d8294a420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57fad52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d57fad52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Introduce how AI impacts autonomous vehicles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8294a42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d8294a42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8294a420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8294a420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8294a420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d8294a42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3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49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" name="Google Shape;60;p4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50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5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51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5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" name="Google Shape;71;p51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2" name="Google Shape;72;p5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51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51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52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5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52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52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52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52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5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" name="Google Shape;86;p5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5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5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5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5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5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5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5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5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5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5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5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5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5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5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58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58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58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58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58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58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58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58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9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4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4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45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45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45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5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5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4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4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4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4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4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4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4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4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4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5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6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6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6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4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4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" name="Google Shape;40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3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" name="Google Shape;44;p5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60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" name="Google Shape;48;p6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57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5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63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6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4416925" y="2850551"/>
            <a:ext cx="4352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By: Kyle Fleskes,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Andrew Coates  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 txBox="1"/>
          <p:nvPr>
            <p:ph type="ctrTitle"/>
          </p:nvPr>
        </p:nvSpPr>
        <p:spPr>
          <a:xfrm>
            <a:off x="1882231" y="127694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Exploding Kittens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1"/>
          <p:cNvCxnSpPr/>
          <p:nvPr/>
        </p:nvCxnSpPr>
        <p:spPr>
          <a:xfrm>
            <a:off x="7057500" y="305925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type="ctrTitle"/>
          </p:nvPr>
        </p:nvSpPr>
        <p:spPr>
          <a:xfrm flipH="1">
            <a:off x="2260329" y="23469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Neural Network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8294a420e_0_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Neural Network Structure and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Usage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gd8294a420e_0_43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5" name="Google Shape;225;gd8294a420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166025"/>
            <a:ext cx="3174001" cy="16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d8294a420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51" y="2949399"/>
            <a:ext cx="2759802" cy="21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d8294a420e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400" y="3469925"/>
            <a:ext cx="4257449" cy="1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d8294a420e_0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401" y="1451450"/>
            <a:ext cx="3263843" cy="18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>
            <p:ph type="ctrTitle"/>
          </p:nvPr>
        </p:nvSpPr>
        <p:spPr>
          <a:xfrm flipH="1">
            <a:off x="1180003" y="154838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Generation of Training Data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04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16"/>
          <p:cNvCxnSpPr/>
          <p:nvPr/>
        </p:nvCxnSpPr>
        <p:spPr>
          <a:xfrm>
            <a:off x="0" y="3022225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294a420e_0_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Generation of Training Data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gd8294a420e_0_55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2" name="Google Shape;242;gd8294a420e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00" y="1042675"/>
            <a:ext cx="2919374" cy="390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d8294a420e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725" y="2307450"/>
            <a:ext cx="5824399" cy="11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ctrTitle"/>
          </p:nvPr>
        </p:nvSpPr>
        <p:spPr>
          <a:xfrm flipH="1">
            <a:off x="1698072" y="23469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Neural Network Training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05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2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8294a420e_0_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Training the Neural Network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gd8294a420e_0_6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7" name="Google Shape;257;gd8294a420e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0" y="1191900"/>
            <a:ext cx="4111473" cy="340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d8294a420e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600" y="3780525"/>
            <a:ext cx="4586974" cy="8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d8294a420e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762" y="3040849"/>
            <a:ext cx="4438651" cy="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d8294a420e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075" y="1265050"/>
            <a:ext cx="3174001" cy="16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>
            <p:ph type="ctrTitle"/>
          </p:nvPr>
        </p:nvSpPr>
        <p:spPr>
          <a:xfrm>
            <a:off x="3213000" y="1941450"/>
            <a:ext cx="27090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>
            <p:ph idx="2" type="ctrTitle"/>
          </p:nvPr>
        </p:nvSpPr>
        <p:spPr>
          <a:xfrm>
            <a:off x="687446" y="69122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Team Member’s Features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>
            <p:ph idx="9" type="ctrTitle"/>
          </p:nvPr>
        </p:nvSpPr>
        <p:spPr>
          <a:xfrm>
            <a:off x="202051" y="1674125"/>
            <a:ext cx="2459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Monte Carlo Search Tree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>
            <p:ph idx="4" type="title"/>
          </p:nvPr>
        </p:nvSpPr>
        <p:spPr>
          <a:xfrm>
            <a:off x="2118456" y="15560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3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3"/>
          <p:cNvSpPr txBox="1"/>
          <p:nvPr>
            <p:ph idx="7" type="title"/>
          </p:nvPr>
        </p:nvSpPr>
        <p:spPr>
          <a:xfrm>
            <a:off x="5922008" y="2624261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>
            <p:ph idx="8" type="title"/>
          </p:nvPr>
        </p:nvSpPr>
        <p:spPr>
          <a:xfrm>
            <a:off x="5922008" y="42974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 txBox="1"/>
          <p:nvPr>
            <p:ph idx="18" type="ctrTitle"/>
          </p:nvPr>
        </p:nvSpPr>
        <p:spPr>
          <a:xfrm>
            <a:off x="6473258" y="25535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 txBox="1"/>
          <p:nvPr>
            <p:ph idx="20" type="ctrTitle"/>
          </p:nvPr>
        </p:nvSpPr>
        <p:spPr>
          <a:xfrm>
            <a:off x="6473258" y="4233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Neural Network Training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>
            <p:ph idx="7" type="title"/>
          </p:nvPr>
        </p:nvSpPr>
        <p:spPr>
          <a:xfrm>
            <a:off x="5922008" y="346084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04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>
            <p:ph idx="18" type="ctrTitle"/>
          </p:nvPr>
        </p:nvSpPr>
        <p:spPr>
          <a:xfrm>
            <a:off x="6542958" y="3563607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Generation of Training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ctrTitle"/>
          </p:nvPr>
        </p:nvSpPr>
        <p:spPr>
          <a:xfrm flipH="1">
            <a:off x="1147575" y="3136475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 Member’s Features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4"/>
          <p:cNvCxnSpPr/>
          <p:nvPr/>
        </p:nvCxnSpPr>
        <p:spPr>
          <a:xfrm>
            <a:off x="0" y="41585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57fad52f0_1_7"/>
          <p:cNvSpPr txBox="1"/>
          <p:nvPr/>
        </p:nvSpPr>
        <p:spPr>
          <a:xfrm>
            <a:off x="642050" y="1479125"/>
            <a:ext cx="36813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" sz="1800">
                <a:solidFill>
                  <a:schemeClr val="dk1"/>
                </a:solidFill>
              </a:rPr>
              <a:t>Monte Carlo Search Tree.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Neural Network.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Generation of Training Data.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Bug Fixing.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Training of neural network.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d57fad52f0_1_7"/>
          <p:cNvSpPr txBox="1"/>
          <p:nvPr>
            <p:ph type="ctrTitle"/>
          </p:nvPr>
        </p:nvSpPr>
        <p:spPr>
          <a:xfrm>
            <a:off x="1964851" y="1870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Team Member’s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Accomplishments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gd57fad52f0_1_7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gd57fad52f0_1_7"/>
          <p:cNvSpPr txBox="1"/>
          <p:nvPr/>
        </p:nvSpPr>
        <p:spPr>
          <a:xfrm>
            <a:off x="4489925" y="1618925"/>
            <a:ext cx="36813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</a:pPr>
            <a:r>
              <a:rPr lang="en" sz="1800">
                <a:solidFill>
                  <a:schemeClr val="dk1"/>
                </a:solidFill>
              </a:rPr>
              <a:t>Exploding Kittens </a:t>
            </a:r>
            <a:r>
              <a:rPr lang="en" sz="1800">
                <a:solidFill>
                  <a:schemeClr val="dk1"/>
                </a:solidFill>
              </a:rPr>
              <a:t>environment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Tree </a:t>
            </a:r>
            <a:r>
              <a:rPr lang="en" sz="1800">
                <a:solidFill>
                  <a:schemeClr val="dk1"/>
                </a:solidFill>
              </a:rPr>
              <a:t>integration</a:t>
            </a:r>
            <a:r>
              <a:rPr lang="en" sz="1800">
                <a:solidFill>
                  <a:schemeClr val="dk1"/>
                </a:solidFill>
              </a:rPr>
              <a:t> with Exploding Kittens environment.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Bug Fixing.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Created Benchmarking.</a:t>
            </a:r>
            <a:endParaRPr sz="1800">
              <a:solidFill>
                <a:schemeClr val="dk1"/>
              </a:solidFill>
            </a:endParaRPr>
          </a:p>
          <a:p>
            <a:pPr indent="-241300" lvl="0" marL="2413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Performance Analysis.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d57fad52f0_1_7"/>
          <p:cNvSpPr txBox="1"/>
          <p:nvPr/>
        </p:nvSpPr>
        <p:spPr>
          <a:xfrm>
            <a:off x="1263575" y="1133225"/>
            <a:ext cx="1602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Kyle Fleskes: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d57fad52f0_1_7"/>
          <p:cNvSpPr txBox="1"/>
          <p:nvPr/>
        </p:nvSpPr>
        <p:spPr>
          <a:xfrm>
            <a:off x="5303375" y="1133225"/>
            <a:ext cx="2054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Andrew Coates</a:t>
            </a:r>
            <a:r>
              <a:rPr lang="en" sz="1800">
                <a:solidFill>
                  <a:schemeClr val="dk1"/>
                </a:solidFill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ctrTitle"/>
          </p:nvPr>
        </p:nvSpPr>
        <p:spPr>
          <a:xfrm flipH="1">
            <a:off x="1180950" y="1395338"/>
            <a:ext cx="67821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Monte Carlo Search Tree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 txBox="1"/>
          <p:nvPr>
            <p:ph idx="2" type="title"/>
          </p:nvPr>
        </p:nvSpPr>
        <p:spPr>
          <a:xfrm flipH="1">
            <a:off x="4983743" y="5592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12"/>
          <p:cNvCxnSpPr/>
          <p:nvPr/>
        </p:nvCxnSpPr>
        <p:spPr>
          <a:xfrm>
            <a:off x="7583400" y="3398075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The Monte Carlo Search Tree Structure: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5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62" y="3372403"/>
            <a:ext cx="6673487" cy="15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588" y="1451450"/>
            <a:ext cx="2562814" cy="176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8294a420e_0_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The Monte Carlo Search Tree Gamestate: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d8294a420e_0_9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0" name="Google Shape;190;gd8294a420e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50" y="1077850"/>
            <a:ext cx="2958625" cy="392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d8294a420e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687" y="1468752"/>
            <a:ext cx="3053325" cy="1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d8294a420e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625" y="3047675"/>
            <a:ext cx="5051450" cy="17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294a420e_0_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The Monte Carlo Search Tree Node: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gd8294a420e_0_19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gd8294a420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50" y="1535925"/>
            <a:ext cx="3406900" cy="1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d8294a420e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71825"/>
            <a:ext cx="3708200" cy="11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d8294a420e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012" y="1597676"/>
            <a:ext cx="3532290" cy="16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d8294a420e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9024" y="3571825"/>
            <a:ext cx="4852285" cy="11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294a420e_0_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The Monte Carlo Search Tree: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gd8294a420e_0_31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9" name="Google Shape;209;gd8294a420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50" y="1131650"/>
            <a:ext cx="2942724" cy="362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d8294a420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388" y="1404075"/>
            <a:ext cx="1913075" cy="13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d8294a420e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824" y="3147625"/>
            <a:ext cx="5022198" cy="11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